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Lato"/>
      <p:regular r:id="rId26"/>
      <p:bold r:id="rId27"/>
      <p:italic r:id="rId28"/>
      <p:boldItalic r:id="rId29"/>
    </p:embeddedFont>
    <p:embeddedFont>
      <p:font typeface="Lato Light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slide" Target="slides/slide20.xml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Light-bold.fntdata"/><Relationship Id="rId30" Type="http://schemas.openxmlformats.org/officeDocument/2006/relationships/font" Target="fonts/LatoLight-regular.fntdata"/><Relationship Id="rId11" Type="http://schemas.openxmlformats.org/officeDocument/2006/relationships/slide" Target="slides/slide6.xml"/><Relationship Id="rId33" Type="http://schemas.openxmlformats.org/officeDocument/2006/relationships/font" Target="fonts/LatoLight-boldItalic.fntdata"/><Relationship Id="rId10" Type="http://schemas.openxmlformats.org/officeDocument/2006/relationships/slide" Target="slides/slide5.xml"/><Relationship Id="rId32" Type="http://schemas.openxmlformats.org/officeDocument/2006/relationships/font" Target="fonts/LatoLight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850700"/>
            <a:ext cx="9144000" cy="15963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1939850"/>
            <a:ext cx="8520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ato Light"/>
              <a:buNone/>
              <a:defRPr sz="5200"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134400"/>
            <a:ext cx="91440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b="1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" name="Google Shape;21;p4"/>
          <p:cNvSpPr txBox="1"/>
          <p:nvPr>
            <p:ph idx="2" type="body"/>
          </p:nvPr>
        </p:nvSpPr>
        <p:spPr>
          <a:xfrm>
            <a:off x="48324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0" y="134400"/>
            <a:ext cx="91440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0" y="134400"/>
            <a:ext cx="91440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●"/>
              <a:defRPr b="0" i="0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hyperlink" Target="https://jamboard.google.com/d/1G4qullMCxkZq3z6vh8dj49m8H0OACACcEDrGVbskYyw/viewer?f=0" TargetMode="External"/><Relationship Id="rId5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hyperlink" Target="https://jamboard.google.com/d/1G4qullMCxkZq3z6vh8dj49m8H0OACACcEDrGVbskYyw/viewer?f=1" TargetMode="External"/><Relationship Id="rId6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rive.google.com/drive/folders/1wUTZqf51a_lm1MgtiZwshN6Y0TgCElQB?usp=sharing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eveloper.mozilla.org/en-US/docs/Web/JavaScript" TargetMode="External"/><Relationship Id="rId4" Type="http://schemas.openxmlformats.org/officeDocument/2006/relationships/hyperlink" Target="https://developer.mozilla.org/en-US/docs/Web/JavaScript/Data_structures" TargetMode="External"/><Relationship Id="rId5" Type="http://schemas.openxmlformats.org/officeDocument/2006/relationships/hyperlink" Target="https://developer.mozilla.org/en-US/docs/Web/JavaScript/Reference/Global_Objects/Object" TargetMode="External"/><Relationship Id="rId6" Type="http://schemas.openxmlformats.org/officeDocument/2006/relationships/hyperlink" Target="https://developer.mozilla.org/en-US/docs/Web/JavaScript/Guide/Functions" TargetMode="External"/><Relationship Id="rId7" Type="http://schemas.openxmlformats.org/officeDocument/2006/relationships/hyperlink" Target="https://developer.mozilla.org/en-US/docs/Web/JavaScript/Reference/Operators/this" TargetMode="External"/><Relationship Id="rId8" Type="http://schemas.openxmlformats.org/officeDocument/2006/relationships/hyperlink" Target="https://www.youtube.com/watch?v=37YIF_evtEk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pythontutor.com/javascript.html#mode=edit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pythontutor.com/javascript.html#mode=edit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pythontutor.com/javascript.html#mode=edit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pythontutor.com/javascript.html#mode=edit" TargetMode="External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pythontutor.com/javascript.html#mode=edit" TargetMode="External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11700" y="1939850"/>
            <a:ext cx="8520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COMPSCI 326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11700" y="2834125"/>
            <a:ext cx="85206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Lesson 04: JavaScript Objects</a:t>
            </a: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3538" y="100800"/>
            <a:ext cx="3796924" cy="16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6101" y="3375025"/>
            <a:ext cx="1706198" cy="171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4400" y="3527326"/>
            <a:ext cx="2718976" cy="14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Objects can have properties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b="0" lang="en"/>
              <a:t>What is really going on?</a:t>
            </a:r>
            <a:endParaRPr b="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 b="0"/>
          </a:p>
        </p:txBody>
      </p:sp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Properties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Objects can have properties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b="0" lang="en"/>
              <a:t>What is really going on?</a:t>
            </a:r>
            <a:endParaRPr b="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b="0" lang="en"/>
              <a:t>Properties can be anything, you can add them by assigning to them.</a:t>
            </a:r>
            <a:endParaRPr b="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b="0" lang="en">
                <a:latin typeface="Consolas"/>
                <a:ea typeface="Consolas"/>
                <a:cs typeface="Consolas"/>
                <a:sym typeface="Consolas"/>
              </a:rPr>
              <a:t>let person = {};</a:t>
            </a:r>
            <a:br>
              <a:rPr b="0" lang="en">
                <a:latin typeface="Consolas"/>
                <a:ea typeface="Consolas"/>
                <a:cs typeface="Consolas"/>
                <a:sym typeface="Consolas"/>
              </a:rPr>
            </a:br>
            <a:endParaRPr b="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 b="0"/>
          </a:p>
        </p:txBody>
      </p:sp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Properties</a:t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 rotWithShape="1">
          <a:blip r:embed="rId3">
            <a:alphaModFix/>
          </a:blip>
          <a:srcRect b="0" l="0" r="66180" t="10968"/>
          <a:stretch/>
        </p:blipFill>
        <p:spPr>
          <a:xfrm>
            <a:off x="4464000" y="2035800"/>
            <a:ext cx="1489425" cy="122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62600" y="2690200"/>
            <a:ext cx="290825" cy="41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Objects can have properties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b="0" lang="en"/>
              <a:t>What is really going on?</a:t>
            </a:r>
            <a:endParaRPr b="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b="0" lang="en"/>
              <a:t>Properties can be anything, you can add them by assigning to them.</a:t>
            </a:r>
            <a:endParaRPr b="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b="0" lang="en">
                <a:latin typeface="Consolas"/>
                <a:ea typeface="Consolas"/>
                <a:cs typeface="Consolas"/>
                <a:sym typeface="Consolas"/>
              </a:rPr>
              <a:t>let person = {};</a:t>
            </a:r>
            <a:br>
              <a:rPr b="0" lang="en">
                <a:latin typeface="Consolas"/>
                <a:ea typeface="Consolas"/>
                <a:cs typeface="Consolas"/>
                <a:sym typeface="Consolas"/>
              </a:rPr>
            </a:br>
            <a:r>
              <a:rPr b="0" lang="en">
                <a:latin typeface="Consolas"/>
                <a:ea typeface="Consolas"/>
                <a:cs typeface="Consolas"/>
                <a:sym typeface="Consolas"/>
              </a:rPr>
              <a:t>person.SPIREID = 12345678;</a:t>
            </a:r>
            <a:br>
              <a:rPr b="0" lang="en">
                <a:latin typeface="Consolas"/>
                <a:ea typeface="Consolas"/>
                <a:cs typeface="Consolas"/>
                <a:sym typeface="Consolas"/>
              </a:rPr>
            </a:br>
            <a:endParaRPr b="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 b="0"/>
          </a:p>
        </p:txBody>
      </p:sp>
      <p:sp>
        <p:nvSpPr>
          <p:cNvPr id="145" name="Google Shape;145;p24"/>
          <p:cNvSpPr txBox="1"/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Properties</a:t>
            </a:r>
            <a:endParaRPr/>
          </a:p>
        </p:txBody>
      </p:sp>
      <p:pic>
        <p:nvPicPr>
          <p:cNvPr id="146" name="Google Shape;14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4000" y="1885200"/>
            <a:ext cx="4404075" cy="137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Objects can have properties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b="0" lang="en"/>
              <a:t>What is really going on?</a:t>
            </a:r>
            <a:endParaRPr b="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b="0" lang="en"/>
              <a:t>Properties can be anything, you can add them by assigning to them.</a:t>
            </a:r>
            <a:endParaRPr b="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b="0" lang="en">
                <a:latin typeface="Consolas"/>
                <a:ea typeface="Consolas"/>
                <a:cs typeface="Consolas"/>
                <a:sym typeface="Consolas"/>
              </a:rPr>
              <a:t>let person = {};</a:t>
            </a:r>
            <a:br>
              <a:rPr b="0" lang="en">
                <a:latin typeface="Consolas"/>
                <a:ea typeface="Consolas"/>
                <a:cs typeface="Consolas"/>
                <a:sym typeface="Consolas"/>
              </a:rPr>
            </a:br>
            <a:r>
              <a:rPr b="0" lang="en">
                <a:latin typeface="Consolas"/>
                <a:ea typeface="Consolas"/>
                <a:cs typeface="Consolas"/>
                <a:sym typeface="Consolas"/>
              </a:rPr>
              <a:t>person.SPIREID = 12345678;</a:t>
            </a:r>
            <a:br>
              <a:rPr b="0" lang="en">
                <a:latin typeface="Consolas"/>
                <a:ea typeface="Consolas"/>
                <a:cs typeface="Consolas"/>
                <a:sym typeface="Consolas"/>
              </a:rPr>
            </a:br>
            <a:r>
              <a:rPr b="0" lang="en">
                <a:latin typeface="Consolas"/>
                <a:ea typeface="Consolas"/>
                <a:cs typeface="Consolas"/>
                <a:sym typeface="Consolas"/>
              </a:rPr>
              <a:t>person.name = ‘María’;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 b="0"/>
          </a:p>
        </p:txBody>
      </p:sp>
      <p:sp>
        <p:nvSpPr>
          <p:cNvPr id="152" name="Google Shape;152;p25"/>
          <p:cNvSpPr txBox="1"/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Properties</a:t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4000" y="1953119"/>
            <a:ext cx="4354450" cy="1607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Objects can have properties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b="0" lang="en"/>
              <a:t>What is really going on?</a:t>
            </a:r>
            <a:endParaRPr b="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b="0" lang="en"/>
              <a:t>Properties can be anything, you can add them by assigning to them.</a:t>
            </a:r>
            <a:endParaRPr b="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b="0" lang="en">
                <a:latin typeface="Consolas"/>
                <a:ea typeface="Consolas"/>
                <a:cs typeface="Consolas"/>
                <a:sym typeface="Consolas"/>
              </a:rPr>
              <a:t>let person = {};</a:t>
            </a:r>
            <a:br>
              <a:rPr b="0" lang="en">
                <a:latin typeface="Consolas"/>
                <a:ea typeface="Consolas"/>
                <a:cs typeface="Consolas"/>
                <a:sym typeface="Consolas"/>
              </a:rPr>
            </a:br>
            <a:r>
              <a:rPr b="0" lang="en">
                <a:latin typeface="Consolas"/>
                <a:ea typeface="Consolas"/>
                <a:cs typeface="Consolas"/>
                <a:sym typeface="Consolas"/>
              </a:rPr>
              <a:t>person.SPIREID = 12345678;</a:t>
            </a:r>
            <a:br>
              <a:rPr b="0" lang="en">
                <a:latin typeface="Consolas"/>
                <a:ea typeface="Consolas"/>
                <a:cs typeface="Consolas"/>
                <a:sym typeface="Consolas"/>
              </a:rPr>
            </a:br>
            <a:r>
              <a:rPr b="0" lang="en">
                <a:latin typeface="Consolas"/>
                <a:ea typeface="Consolas"/>
                <a:cs typeface="Consolas"/>
                <a:sym typeface="Consolas"/>
              </a:rPr>
              <a:t>person.name = ‘María’;</a:t>
            </a:r>
            <a:br>
              <a:rPr b="0" lang="en">
                <a:latin typeface="Consolas"/>
                <a:ea typeface="Consolas"/>
                <a:cs typeface="Consolas"/>
                <a:sym typeface="Consolas"/>
              </a:rPr>
            </a:br>
            <a:r>
              <a:rPr b="0" lang="en">
                <a:latin typeface="Consolas"/>
                <a:ea typeface="Consolas"/>
                <a:cs typeface="Consolas"/>
                <a:sym typeface="Consolas"/>
              </a:rPr>
              <a:t>person.age = 21;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 b="0"/>
          </a:p>
        </p:txBody>
      </p:sp>
      <p:sp>
        <p:nvSpPr>
          <p:cNvPr id="159" name="Google Shape;159;p26"/>
          <p:cNvSpPr txBox="1"/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Properties</a:t>
            </a:r>
            <a:endParaRPr/>
          </a:p>
        </p:txBody>
      </p:sp>
      <p:pic>
        <p:nvPicPr>
          <p:cNvPr id="160" name="Google Shape;16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5750" y="1892225"/>
            <a:ext cx="4365100" cy="205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idx="1" type="body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Objects can have properties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b="0" lang="en"/>
              <a:t>What is really going on?</a:t>
            </a:r>
            <a:endParaRPr b="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b="0" lang="en"/>
              <a:t>Properties can be anything, you can add them by assigning to them.</a:t>
            </a:r>
            <a:endParaRPr b="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b="0" lang="en">
                <a:latin typeface="Consolas"/>
                <a:ea typeface="Consolas"/>
                <a:cs typeface="Consolas"/>
                <a:sym typeface="Consolas"/>
              </a:rPr>
              <a:t>let person = {};</a:t>
            </a:r>
            <a:br>
              <a:rPr b="0" lang="en">
                <a:latin typeface="Consolas"/>
                <a:ea typeface="Consolas"/>
                <a:cs typeface="Consolas"/>
                <a:sym typeface="Consolas"/>
              </a:rPr>
            </a:br>
            <a:r>
              <a:rPr b="0" lang="en">
                <a:latin typeface="Consolas"/>
                <a:ea typeface="Consolas"/>
                <a:cs typeface="Consolas"/>
                <a:sym typeface="Consolas"/>
              </a:rPr>
              <a:t>person.SPIREID = 12345678;</a:t>
            </a:r>
            <a:br>
              <a:rPr b="0" lang="en">
                <a:latin typeface="Consolas"/>
                <a:ea typeface="Consolas"/>
                <a:cs typeface="Consolas"/>
                <a:sym typeface="Consolas"/>
              </a:rPr>
            </a:br>
            <a:r>
              <a:rPr b="0" lang="en">
                <a:latin typeface="Consolas"/>
                <a:ea typeface="Consolas"/>
                <a:cs typeface="Consolas"/>
                <a:sym typeface="Consolas"/>
              </a:rPr>
              <a:t>person.name = ‘María’;</a:t>
            </a:r>
            <a:br>
              <a:rPr b="0" lang="en">
                <a:latin typeface="Consolas"/>
                <a:ea typeface="Consolas"/>
                <a:cs typeface="Consolas"/>
                <a:sym typeface="Consolas"/>
              </a:rPr>
            </a:br>
            <a:r>
              <a:rPr b="0" lang="en">
                <a:latin typeface="Consolas"/>
                <a:ea typeface="Consolas"/>
                <a:cs typeface="Consolas"/>
                <a:sym typeface="Consolas"/>
              </a:rPr>
              <a:t>person.age = 21;</a:t>
            </a:r>
            <a:br>
              <a:rPr b="0"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person.hometown = {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city: ‘Petersham’,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state: ‘Massachusetts’,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country: ‘USA’,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};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 b="0"/>
          </a:p>
        </p:txBody>
      </p:sp>
      <p:sp>
        <p:nvSpPr>
          <p:cNvPr id="166" name="Google Shape;166;p27"/>
          <p:cNvSpPr txBox="1"/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Properties</a:t>
            </a:r>
            <a:endParaRPr/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5750" y="1892225"/>
            <a:ext cx="4365100" cy="205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7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2244" y="3580594"/>
            <a:ext cx="1082600" cy="108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179625" y="3045150"/>
            <a:ext cx="8827500" cy="16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9498"/>
              <a:buNone/>
            </a:pPr>
            <a:r>
              <a:rPr b="0" lang="en" sz="2800">
                <a:latin typeface="Consolas"/>
                <a:ea typeface="Consolas"/>
                <a:cs typeface="Consolas"/>
                <a:sym typeface="Consolas"/>
              </a:rPr>
              <a:t>person.print = () =&gt; {</a:t>
            </a:r>
            <a:endParaRPr b="0" sz="2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9498"/>
              <a:buNone/>
            </a:pPr>
            <a:r>
              <a:rPr b="0" lang="en" sz="2800">
                <a:latin typeface="Consolas"/>
                <a:ea typeface="Consolas"/>
                <a:cs typeface="Consolas"/>
                <a:sym typeface="Consolas"/>
              </a:rPr>
              <a:t>  console.log(</a:t>
            </a:r>
            <a:r>
              <a:rPr lang="en" sz="2800"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b="0" lang="en" sz="2800">
                <a:latin typeface="Consolas"/>
                <a:ea typeface="Consolas"/>
                <a:cs typeface="Consolas"/>
                <a:sym typeface="Consolas"/>
              </a:rPr>
              <a:t>.name + ‘ds’ + </a:t>
            </a:r>
            <a:r>
              <a:rPr lang="en" sz="2800"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b="0" lang="en" sz="2800">
                <a:latin typeface="Consolas"/>
                <a:ea typeface="Consolas"/>
                <a:cs typeface="Consolas"/>
                <a:sym typeface="Consolas"/>
              </a:rPr>
              <a:t>.SPIRE);</a:t>
            </a:r>
            <a:endParaRPr b="0" sz="2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9498"/>
              <a:buNone/>
            </a:pPr>
            <a:r>
              <a:rPr b="0" lang="en" sz="2800">
                <a:latin typeface="Consolas"/>
                <a:ea typeface="Consolas"/>
                <a:cs typeface="Consolas"/>
                <a:sym typeface="Consolas"/>
              </a:rPr>
              <a:t>};</a:t>
            </a:r>
            <a:endParaRPr b="0" sz="2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4" name="Google Shape;174;p28"/>
          <p:cNvSpPr txBox="1"/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Object Functions / this keyword</a:t>
            </a:r>
            <a:endParaRPr/>
          </a:p>
        </p:txBody>
      </p:sp>
      <p:pic>
        <p:nvPicPr>
          <p:cNvPr id="175" name="Google Shape;17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7925" y="900000"/>
            <a:ext cx="4365100" cy="205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175" y="859500"/>
            <a:ext cx="2357952" cy="203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30223" y="4131648"/>
            <a:ext cx="805450" cy="805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Making new objects</a:t>
            </a:r>
            <a:endParaRPr/>
          </a:p>
        </p:txBody>
      </p:sp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lang="en" sz="4800">
                <a:latin typeface="Consolas"/>
                <a:ea typeface="Consolas"/>
                <a:cs typeface="Consolas"/>
                <a:sym typeface="Consolas"/>
              </a:rPr>
              <a:t>let o = {};</a:t>
            </a:r>
            <a:endParaRPr b="0" sz="4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4800"/>
              <a:t>OR</a:t>
            </a:r>
            <a:endParaRPr sz="4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b="0" lang="en" sz="4800">
                <a:latin typeface="Consolas"/>
                <a:ea typeface="Consolas"/>
                <a:cs typeface="Consolas"/>
                <a:sym typeface="Consolas"/>
              </a:rPr>
              <a:t>let o = new Object();</a:t>
            </a:r>
            <a:endParaRPr b="0" sz="4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Characters: ASCII / Unicode (UTF-8)</a:t>
            </a:r>
            <a:endParaRPr/>
          </a:p>
        </p:txBody>
      </p:sp>
      <p:sp>
        <p:nvSpPr>
          <p:cNvPr id="189" name="Google Shape;189;p30"/>
          <p:cNvSpPr txBox="1"/>
          <p:nvPr>
            <p:ph idx="1" type="body"/>
          </p:nvPr>
        </p:nvSpPr>
        <p:spPr>
          <a:xfrm>
            <a:off x="311700" y="855375"/>
            <a:ext cx="8520600" cy="41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lang="en" sz="2400"/>
              <a:t>(important for Scrabble and today's exercise)</a:t>
            </a:r>
            <a:endParaRPr b="0" sz="2400"/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b="0" lang="en" sz="2400"/>
              <a:t>Characters of text internally represented as numbers</a:t>
            </a:r>
            <a:endParaRPr b="0"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" sz="2400"/>
              <a:t>Originally, a very limited set, "Latin" alphabet - "ASCII", only 127 characters!</a:t>
            </a:r>
            <a:endParaRPr b="0"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" sz="2400"/>
              <a:t>Today, we use UTF-8</a:t>
            </a:r>
            <a:endParaRPr b="0"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" sz="2400"/>
              <a:t>UTF-8 is backwards compatible with ASCII</a:t>
            </a:r>
            <a:endParaRPr b="0"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" sz="2400"/>
              <a:t>UTF-8 can represent all of the world's character sets</a:t>
            </a:r>
            <a:endParaRPr b="0"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" sz="2400"/>
              <a:t>For the "Latin" alphabet, we can use this:</a:t>
            </a:r>
            <a:endParaRPr b="0" sz="24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str.charCodeAt(0)</a:t>
            </a:r>
            <a:r>
              <a:rPr b="0" lang="en" sz="2000"/>
              <a:t> to get the number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String.fromCharCode(num)</a:t>
            </a:r>
            <a:r>
              <a:rPr b="0" lang="en" sz="2000"/>
              <a:t> to get the character</a:t>
            </a:r>
            <a:endParaRPr b="0" sz="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Browser Debugging</a:t>
            </a:r>
            <a:endParaRPr/>
          </a:p>
        </p:txBody>
      </p:sp>
      <p:pic>
        <p:nvPicPr>
          <p:cNvPr id="195" name="Google Shape;195;p3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200" y="830500"/>
            <a:ext cx="3976249" cy="2873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96" name="Google Shape;196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16849" y="859500"/>
            <a:ext cx="4674755" cy="224150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7" name="Google Shape;197;p31"/>
          <p:cNvSpPr/>
          <p:nvPr/>
        </p:nvSpPr>
        <p:spPr>
          <a:xfrm>
            <a:off x="188225" y="3827200"/>
            <a:ext cx="3976200" cy="40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VSCode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31"/>
          <p:cNvSpPr/>
          <p:nvPr/>
        </p:nvSpPr>
        <p:spPr>
          <a:xfrm>
            <a:off x="4316775" y="3219969"/>
            <a:ext cx="4674900" cy="40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Chrome Dev Tools Debugger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MDN Web Docs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0" lang="en" u="sng">
                <a:solidFill>
                  <a:schemeClr val="hlink"/>
                </a:solidFill>
                <a:hlinkClick r:id="rId3"/>
              </a:rPr>
              <a:t>JavaScript</a:t>
            </a:r>
            <a:endParaRPr b="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" u="sng">
                <a:solidFill>
                  <a:schemeClr val="hlink"/>
                </a:solidFill>
                <a:hlinkClick r:id="rId4"/>
              </a:rPr>
              <a:t>JavaScript data types and data structures</a:t>
            </a:r>
            <a:endParaRPr b="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" u="sng">
                <a:solidFill>
                  <a:schemeClr val="hlink"/>
                </a:solidFill>
                <a:hlinkClick r:id="rId5"/>
              </a:rPr>
              <a:t>Object</a:t>
            </a:r>
            <a:endParaRPr b="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" u="sng">
                <a:solidFill>
                  <a:schemeClr val="hlink"/>
                </a:solidFill>
                <a:hlinkClick r:id="rId6"/>
              </a:rPr>
              <a:t>Functions</a:t>
            </a:r>
            <a:endParaRPr b="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" u="sng">
                <a:solidFill>
                  <a:schemeClr val="hlink"/>
                </a:solidFill>
                <a:hlinkClick r:id="rId7"/>
              </a:rPr>
              <a:t>this keyword</a:t>
            </a:r>
            <a:endParaRPr b="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b="0" lang="en"/>
              <a:t>Video tutorial about objects: </a:t>
            </a:r>
            <a:r>
              <a:rPr b="0" lang="en" u="sng">
                <a:solidFill>
                  <a:schemeClr val="hlink"/>
                </a:solidFill>
                <a:hlinkClick r:id="rId8"/>
              </a:rPr>
              <a:t>https://www.youtube.com/watch?v=37YIF_evtEk</a:t>
            </a:r>
            <a:endParaRPr b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The End</a:t>
            </a:r>
            <a:endParaRPr/>
          </a:p>
        </p:txBody>
      </p:sp>
      <p:pic>
        <p:nvPicPr>
          <p:cNvPr id="204" name="Google Shape;20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50" y="-22813"/>
            <a:ext cx="9225101" cy="51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 sz="9600"/>
              <a:t>Last Time</a:t>
            </a:r>
            <a:endParaRPr sz="9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Objects - property access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We can access objects in two ways: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0" lang="en"/>
              <a:t>Like an array with brackets:</a:t>
            </a:r>
            <a:br>
              <a:rPr b="0" lang="en"/>
            </a:br>
            <a:br>
              <a:rPr b="0" lang="en"/>
            </a:br>
            <a:r>
              <a:rPr b="0" lang="en">
                <a:latin typeface="Consolas"/>
                <a:ea typeface="Consolas"/>
                <a:cs typeface="Consolas"/>
                <a:sym typeface="Consolas"/>
              </a:rPr>
              <a:t>person[‘name’]; ⇒ ‘María Lopez’</a:t>
            </a:r>
            <a:br>
              <a:rPr b="0" lang="en">
                <a:latin typeface="Consolas"/>
                <a:ea typeface="Consolas"/>
                <a:cs typeface="Consolas"/>
                <a:sym typeface="Consolas"/>
              </a:rPr>
            </a:br>
            <a:r>
              <a:rPr b="0" lang="en">
                <a:latin typeface="Consolas"/>
                <a:ea typeface="Consolas"/>
                <a:cs typeface="Consolas"/>
                <a:sym typeface="Consolas"/>
              </a:rPr>
              <a:t>let id = ‘name’;</a:t>
            </a:r>
            <a:br>
              <a:rPr b="0" lang="en">
                <a:latin typeface="Consolas"/>
                <a:ea typeface="Consolas"/>
                <a:cs typeface="Consolas"/>
                <a:sym typeface="Consolas"/>
              </a:rPr>
            </a:br>
            <a:r>
              <a:rPr b="0" lang="en">
                <a:latin typeface="Consolas"/>
                <a:ea typeface="Consolas"/>
                <a:cs typeface="Consolas"/>
                <a:sym typeface="Consolas"/>
              </a:rPr>
              <a:t>person[id]; ⇒ ‘María Lopez’</a:t>
            </a:r>
            <a:br>
              <a:rPr b="0" lang="en"/>
            </a:br>
            <a:endParaRPr b="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"/>
              <a:t>Or like objects (similar to Java):</a:t>
            </a:r>
            <a:br>
              <a:rPr b="0" lang="en"/>
            </a:br>
            <a:br>
              <a:rPr b="0" lang="en"/>
            </a:br>
            <a:r>
              <a:rPr b="0" lang="en">
                <a:latin typeface="Consolas"/>
                <a:ea typeface="Consolas"/>
                <a:cs typeface="Consolas"/>
                <a:sym typeface="Consolas"/>
              </a:rPr>
              <a:t>person.name; ⇒ ‘María Lopez’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 txBox="1"/>
          <p:nvPr>
            <p:ph idx="2" type="body"/>
          </p:nvPr>
        </p:nvSpPr>
        <p:spPr>
          <a:xfrm>
            <a:off x="4832400" y="345097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b="0" lang="en"/>
              <a:t>Image from </a:t>
            </a:r>
            <a:r>
              <a:rPr b="0" lang="en" u="sng">
                <a:solidFill>
                  <a:schemeClr val="hlink"/>
                </a:solidFill>
                <a:hlinkClick r:id="rId3"/>
              </a:rPr>
              <a:t>JavaScript Tutor - Visualize JavaScript code execution to learn JavaScript online</a:t>
            </a:r>
            <a:r>
              <a:rPr b="0" lang="en"/>
              <a:t> - great place to try out snippets of JavaScript code!</a:t>
            </a:r>
            <a:endParaRPr b="0"/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17825" y="1852613"/>
            <a:ext cx="3629025" cy="14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>
            <p:ph idx="2" type="body"/>
          </p:nvPr>
        </p:nvSpPr>
        <p:spPr>
          <a:xfrm>
            <a:off x="4832400" y="76052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b="0" lang="en">
                <a:latin typeface="Consolas"/>
                <a:ea typeface="Consolas"/>
                <a:cs typeface="Consolas"/>
                <a:sym typeface="Consolas"/>
              </a:rPr>
              <a:t>let person = { </a:t>
            </a:r>
            <a:br>
              <a:rPr b="0" lang="en">
                <a:latin typeface="Consolas"/>
                <a:ea typeface="Consolas"/>
                <a:cs typeface="Consolas"/>
                <a:sym typeface="Consolas"/>
              </a:rPr>
            </a:br>
            <a:r>
              <a:rPr b="0" lang="en">
                <a:latin typeface="Consolas"/>
                <a:ea typeface="Consolas"/>
                <a:cs typeface="Consolas"/>
                <a:sym typeface="Consolas"/>
              </a:rPr>
              <a:t>	'name' : 'María Lopez', </a:t>
            </a:r>
            <a:br>
              <a:rPr b="0" lang="en">
                <a:latin typeface="Consolas"/>
                <a:ea typeface="Consolas"/>
                <a:cs typeface="Consolas"/>
                <a:sym typeface="Consolas"/>
              </a:rPr>
            </a:br>
            <a:r>
              <a:rPr b="0" lang="en">
                <a:latin typeface="Consolas"/>
                <a:ea typeface="Consolas"/>
                <a:cs typeface="Consolas"/>
                <a:sym typeface="Consolas"/>
              </a:rPr>
              <a:t>	'SPIRE' : 12345678 </a:t>
            </a:r>
            <a:br>
              <a:rPr b="0" lang="en">
                <a:latin typeface="Consolas"/>
                <a:ea typeface="Consolas"/>
                <a:cs typeface="Consolas"/>
                <a:sym typeface="Consolas"/>
              </a:rPr>
            </a:br>
            <a:r>
              <a:rPr b="0" lang="en">
                <a:latin typeface="Consolas"/>
                <a:ea typeface="Consolas"/>
                <a:cs typeface="Consolas"/>
                <a:sym typeface="Consolas"/>
              </a:rPr>
              <a:t>};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69779" y="4540100"/>
            <a:ext cx="6297273" cy="50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Objects - property access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When to use brackets vs dots?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b="0" lang="en" u="sng"/>
              <a:t>brackets</a:t>
            </a:r>
            <a:endParaRPr b="0" u="sng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0" lang="en"/>
              <a:t>Use [] when you use a variable to access a property (like person[x])</a:t>
            </a:r>
            <a:endParaRPr b="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"/>
              <a:t>When the property name contains characters that are not a valid identifier (person[‘favorite color’])</a:t>
            </a:r>
            <a:endParaRPr b="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b="0" lang="en" u="sng"/>
              <a:t>dots</a:t>
            </a:r>
            <a:endParaRPr b="0" u="sng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0" lang="en"/>
              <a:t>When you know what the property is (e.g., person.name)</a:t>
            </a:r>
            <a:endParaRPr b="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"/>
              <a:t>This is less verbose, more “JavaScripty”</a:t>
            </a:r>
            <a:endParaRPr b="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"/>
              <a:t>Easier to catch your misspellings</a:t>
            </a:r>
            <a:endParaRPr/>
          </a:p>
        </p:txBody>
      </p:sp>
      <p:sp>
        <p:nvSpPr>
          <p:cNvPr id="90" name="Google Shape;90;p17"/>
          <p:cNvSpPr txBox="1"/>
          <p:nvPr>
            <p:ph idx="2" type="body"/>
          </p:nvPr>
        </p:nvSpPr>
        <p:spPr>
          <a:xfrm>
            <a:off x="4832400" y="345097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b="0" lang="en"/>
              <a:t>Image from </a:t>
            </a:r>
            <a:r>
              <a:rPr b="0" lang="en" u="sng">
                <a:solidFill>
                  <a:schemeClr val="hlink"/>
                </a:solidFill>
                <a:hlinkClick r:id="rId3"/>
              </a:rPr>
              <a:t>JavaScript Tutor - Visualize JavaScript code execution to learn JavaScript online</a:t>
            </a:r>
            <a:r>
              <a:rPr b="0" lang="en"/>
              <a:t> - great place to try out snippets of JavaScript code!</a:t>
            </a:r>
            <a:endParaRPr b="0"/>
          </a:p>
        </p:txBody>
      </p:sp>
      <p:pic>
        <p:nvPicPr>
          <p:cNvPr id="91" name="Google Shape;9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17825" y="1852613"/>
            <a:ext cx="3629025" cy="14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>
            <p:ph idx="2" type="body"/>
          </p:nvPr>
        </p:nvSpPr>
        <p:spPr>
          <a:xfrm>
            <a:off x="4832400" y="76052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b="0" lang="en">
                <a:latin typeface="Consolas"/>
                <a:ea typeface="Consolas"/>
                <a:cs typeface="Consolas"/>
                <a:sym typeface="Consolas"/>
              </a:rPr>
              <a:t>let person = { </a:t>
            </a:r>
            <a:br>
              <a:rPr b="0" lang="en">
                <a:latin typeface="Consolas"/>
                <a:ea typeface="Consolas"/>
                <a:cs typeface="Consolas"/>
                <a:sym typeface="Consolas"/>
              </a:rPr>
            </a:br>
            <a:r>
              <a:rPr b="0" lang="en">
                <a:latin typeface="Consolas"/>
                <a:ea typeface="Consolas"/>
                <a:cs typeface="Consolas"/>
                <a:sym typeface="Consolas"/>
              </a:rPr>
              <a:t>	'name' : 'María Lopez', </a:t>
            </a:r>
            <a:br>
              <a:rPr b="0" lang="en">
                <a:latin typeface="Consolas"/>
                <a:ea typeface="Consolas"/>
                <a:cs typeface="Consolas"/>
                <a:sym typeface="Consolas"/>
              </a:rPr>
            </a:br>
            <a:r>
              <a:rPr b="0" lang="en">
                <a:latin typeface="Consolas"/>
                <a:ea typeface="Consolas"/>
                <a:cs typeface="Consolas"/>
                <a:sym typeface="Consolas"/>
              </a:rPr>
              <a:t>	'SPIRE' : 12345678 </a:t>
            </a:r>
            <a:br>
              <a:rPr b="0" lang="en">
                <a:latin typeface="Consolas"/>
                <a:ea typeface="Consolas"/>
                <a:cs typeface="Consolas"/>
                <a:sym typeface="Consolas"/>
              </a:rPr>
            </a:br>
            <a:r>
              <a:rPr b="0" lang="en">
                <a:latin typeface="Consolas"/>
                <a:ea typeface="Consolas"/>
                <a:cs typeface="Consolas"/>
                <a:sym typeface="Consolas"/>
              </a:rPr>
              <a:t>};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Objects - property existence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You can check if a property is in an object: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0" lang="en"/>
              <a:t>Using the </a:t>
            </a:r>
            <a:r>
              <a:rPr lang="en"/>
              <a:t>in</a:t>
            </a:r>
            <a:r>
              <a:rPr b="0" lang="en"/>
              <a:t> operator:</a:t>
            </a:r>
            <a:br>
              <a:rPr b="0" lang="en"/>
            </a:br>
            <a:br>
              <a:rPr b="0" lang="en"/>
            </a:br>
            <a:r>
              <a:rPr b="0" lang="en">
                <a:latin typeface="Consolas"/>
                <a:ea typeface="Consolas"/>
                <a:cs typeface="Consolas"/>
                <a:sym typeface="Consolas"/>
              </a:rPr>
              <a:t>‘name’ in person; ⇒ true</a:t>
            </a:r>
            <a:br>
              <a:rPr b="0" lang="en">
                <a:latin typeface="Consolas"/>
                <a:ea typeface="Consolas"/>
                <a:cs typeface="Consolas"/>
                <a:sym typeface="Consolas"/>
              </a:rPr>
            </a:br>
            <a:r>
              <a:rPr b="0" lang="en">
                <a:latin typeface="Consolas"/>
                <a:ea typeface="Consolas"/>
                <a:cs typeface="Consolas"/>
                <a:sym typeface="Consolas"/>
              </a:rPr>
              <a:t>‘age’ in person; ⇒ false</a:t>
            </a:r>
            <a:br>
              <a:rPr b="0" lang="en"/>
            </a:br>
            <a:endParaRPr b="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"/>
              <a:t>BEWARE: it is not an error if you try to access a property that doesn’t exist:</a:t>
            </a:r>
            <a:br>
              <a:rPr b="0" lang="en"/>
            </a:br>
            <a:br>
              <a:rPr b="0" lang="en"/>
            </a:br>
            <a:r>
              <a:rPr b="0" lang="en">
                <a:latin typeface="Consolas"/>
                <a:ea typeface="Consolas"/>
                <a:cs typeface="Consolas"/>
                <a:sym typeface="Consolas"/>
              </a:rPr>
              <a:t>person.age; ⇒ undefined</a:t>
            </a:r>
            <a:br>
              <a:rPr b="0" lang="en">
                <a:latin typeface="Consolas"/>
                <a:ea typeface="Consolas"/>
                <a:cs typeface="Consolas"/>
                <a:sym typeface="Consolas"/>
              </a:rPr>
            </a:br>
            <a:r>
              <a:rPr b="0" lang="en">
                <a:latin typeface="Consolas"/>
                <a:ea typeface="Consolas"/>
                <a:cs typeface="Consolas"/>
                <a:sym typeface="Consolas"/>
              </a:rPr>
              <a:t>person[‘age’] ⇒ undefined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 txBox="1"/>
          <p:nvPr>
            <p:ph idx="2" type="body"/>
          </p:nvPr>
        </p:nvSpPr>
        <p:spPr>
          <a:xfrm>
            <a:off x="4832400" y="345097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b="0" lang="en"/>
              <a:t>Image from </a:t>
            </a:r>
            <a:r>
              <a:rPr b="0" lang="en" u="sng">
                <a:solidFill>
                  <a:schemeClr val="hlink"/>
                </a:solidFill>
                <a:hlinkClick r:id="rId3"/>
              </a:rPr>
              <a:t>JavaScript Tutor - Visualize JavaScript code execution to learn JavaScript online</a:t>
            </a:r>
            <a:r>
              <a:rPr b="0" lang="en"/>
              <a:t> - great place to try out snippets of JavaScript code!</a:t>
            </a:r>
            <a:endParaRPr b="0"/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17825" y="1852613"/>
            <a:ext cx="3629025" cy="14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>
            <p:ph idx="2" type="body"/>
          </p:nvPr>
        </p:nvSpPr>
        <p:spPr>
          <a:xfrm>
            <a:off x="4832400" y="76052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b="0" lang="en">
                <a:latin typeface="Consolas"/>
                <a:ea typeface="Consolas"/>
                <a:cs typeface="Consolas"/>
                <a:sym typeface="Consolas"/>
              </a:rPr>
              <a:t>let person = { </a:t>
            </a:r>
            <a:br>
              <a:rPr b="0" lang="en">
                <a:latin typeface="Consolas"/>
                <a:ea typeface="Consolas"/>
                <a:cs typeface="Consolas"/>
                <a:sym typeface="Consolas"/>
              </a:rPr>
            </a:br>
            <a:r>
              <a:rPr b="0" lang="en">
                <a:latin typeface="Consolas"/>
                <a:ea typeface="Consolas"/>
                <a:cs typeface="Consolas"/>
                <a:sym typeface="Consolas"/>
              </a:rPr>
              <a:t>	'name' : 'María Lopez', </a:t>
            </a:r>
            <a:br>
              <a:rPr b="0" lang="en">
                <a:latin typeface="Consolas"/>
                <a:ea typeface="Consolas"/>
                <a:cs typeface="Consolas"/>
                <a:sym typeface="Consolas"/>
              </a:rPr>
            </a:br>
            <a:r>
              <a:rPr b="0" lang="en">
                <a:latin typeface="Consolas"/>
                <a:ea typeface="Consolas"/>
                <a:cs typeface="Consolas"/>
                <a:sym typeface="Consolas"/>
              </a:rPr>
              <a:t>	'SPIRE' : 12345678 </a:t>
            </a:r>
            <a:br>
              <a:rPr b="0" lang="en">
                <a:latin typeface="Consolas"/>
                <a:ea typeface="Consolas"/>
                <a:cs typeface="Consolas"/>
                <a:sym typeface="Consolas"/>
              </a:rPr>
            </a:br>
            <a:r>
              <a:rPr b="0" lang="en">
                <a:latin typeface="Consolas"/>
                <a:ea typeface="Consolas"/>
                <a:cs typeface="Consolas"/>
                <a:sym typeface="Consolas"/>
              </a:rPr>
              <a:t>};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Objects - property deletion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You can delete a property from an object: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0" lang="en"/>
              <a:t>Using the </a:t>
            </a:r>
            <a:r>
              <a:rPr lang="en"/>
              <a:t>delete</a:t>
            </a:r>
            <a:r>
              <a:rPr b="0" lang="en"/>
              <a:t> operator:</a:t>
            </a:r>
            <a:br>
              <a:rPr b="0" lang="en"/>
            </a:br>
            <a:br>
              <a:rPr b="0" lang="en"/>
            </a:br>
            <a:r>
              <a:rPr b="0" lang="en">
                <a:latin typeface="Consolas"/>
                <a:ea typeface="Consolas"/>
                <a:cs typeface="Consolas"/>
                <a:sym typeface="Consolas"/>
              </a:rPr>
              <a:t>delete person.name; ⇒ true</a:t>
            </a:r>
            <a:br>
              <a:rPr b="0" lang="en">
                <a:latin typeface="Consolas"/>
                <a:ea typeface="Consolas"/>
                <a:cs typeface="Consolas"/>
                <a:sym typeface="Consolas"/>
              </a:rPr>
            </a:br>
            <a:r>
              <a:rPr b="0" lang="en">
                <a:latin typeface="Consolas"/>
                <a:ea typeface="Consolas"/>
                <a:cs typeface="Consolas"/>
                <a:sym typeface="Consolas"/>
              </a:rPr>
              <a:t>delete person[‘name’]; ⇒ true</a:t>
            </a:r>
            <a:br>
              <a:rPr b="0" lang="en">
                <a:latin typeface="Consolas"/>
                <a:ea typeface="Consolas"/>
                <a:cs typeface="Consolas"/>
                <a:sym typeface="Consolas"/>
              </a:rPr>
            </a:br>
            <a:r>
              <a:rPr b="0" lang="en">
                <a:latin typeface="Consolas"/>
                <a:ea typeface="Consolas"/>
                <a:cs typeface="Consolas"/>
                <a:sym typeface="Consolas"/>
              </a:rPr>
              <a:t>person; ⇒ {‘SPIRE’: 12345678}</a:t>
            </a:r>
            <a:br>
              <a:rPr b="0" lang="en"/>
            </a:br>
            <a:endParaRPr b="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"/>
              <a:t>BEWARE: it is not an error to delete a property that doesn’t exist:</a:t>
            </a:r>
            <a:br>
              <a:rPr b="0" lang="en"/>
            </a:br>
            <a:br>
              <a:rPr b="0" lang="en"/>
            </a:br>
            <a:r>
              <a:rPr b="0" lang="en">
                <a:latin typeface="Consolas"/>
                <a:ea typeface="Consolas"/>
                <a:cs typeface="Consolas"/>
                <a:sym typeface="Consolas"/>
              </a:rPr>
              <a:t>delete person.age; ⇒ true</a:t>
            </a:r>
            <a:br>
              <a:rPr b="0" lang="en">
                <a:latin typeface="Consolas"/>
                <a:ea typeface="Consolas"/>
                <a:cs typeface="Consolas"/>
                <a:sym typeface="Consolas"/>
              </a:rPr>
            </a:br>
            <a:r>
              <a:rPr b="0" lang="en">
                <a:latin typeface="Consolas"/>
                <a:ea typeface="Consolas"/>
                <a:cs typeface="Consolas"/>
                <a:sym typeface="Consolas"/>
              </a:rPr>
              <a:t>delete person[‘age’] ⇒ true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p19"/>
          <p:cNvSpPr txBox="1"/>
          <p:nvPr>
            <p:ph idx="2" type="body"/>
          </p:nvPr>
        </p:nvSpPr>
        <p:spPr>
          <a:xfrm>
            <a:off x="4832400" y="345097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b="0" lang="en"/>
              <a:t>Image from </a:t>
            </a:r>
            <a:r>
              <a:rPr b="0" lang="en" u="sng">
                <a:solidFill>
                  <a:schemeClr val="hlink"/>
                </a:solidFill>
                <a:hlinkClick r:id="rId3"/>
              </a:rPr>
              <a:t>JavaScript Tutor - Visualize JavaScript code execution to learn JavaScript online</a:t>
            </a:r>
            <a:r>
              <a:rPr b="0" lang="en"/>
              <a:t> - great place to try out snippets of JavaScript code!</a:t>
            </a:r>
            <a:endParaRPr b="0"/>
          </a:p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17825" y="1852613"/>
            <a:ext cx="3629025" cy="14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>
            <p:ph idx="2" type="body"/>
          </p:nvPr>
        </p:nvSpPr>
        <p:spPr>
          <a:xfrm>
            <a:off x="4832400" y="76052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b="0" lang="en">
                <a:latin typeface="Consolas"/>
                <a:ea typeface="Consolas"/>
                <a:cs typeface="Consolas"/>
                <a:sym typeface="Consolas"/>
              </a:rPr>
              <a:t>let person = { </a:t>
            </a:r>
            <a:br>
              <a:rPr b="0" lang="en">
                <a:latin typeface="Consolas"/>
                <a:ea typeface="Consolas"/>
                <a:cs typeface="Consolas"/>
                <a:sym typeface="Consolas"/>
              </a:rPr>
            </a:br>
            <a:r>
              <a:rPr b="0" lang="en">
                <a:latin typeface="Consolas"/>
                <a:ea typeface="Consolas"/>
                <a:cs typeface="Consolas"/>
                <a:sym typeface="Consolas"/>
              </a:rPr>
              <a:t>	'name' : 'María Lopez', </a:t>
            </a:r>
            <a:br>
              <a:rPr b="0" lang="en">
                <a:latin typeface="Consolas"/>
                <a:ea typeface="Consolas"/>
                <a:cs typeface="Consolas"/>
                <a:sym typeface="Consolas"/>
              </a:rPr>
            </a:br>
            <a:r>
              <a:rPr b="0" lang="en">
                <a:latin typeface="Consolas"/>
                <a:ea typeface="Consolas"/>
                <a:cs typeface="Consolas"/>
                <a:sym typeface="Consolas"/>
              </a:rPr>
              <a:t>	'SPIRE' : 12345678 </a:t>
            </a:r>
            <a:br>
              <a:rPr b="0" lang="en">
                <a:latin typeface="Consolas"/>
                <a:ea typeface="Consolas"/>
                <a:cs typeface="Consolas"/>
                <a:sym typeface="Consolas"/>
              </a:rPr>
            </a:br>
            <a:r>
              <a:rPr b="0" lang="en">
                <a:latin typeface="Consolas"/>
                <a:ea typeface="Consolas"/>
                <a:cs typeface="Consolas"/>
                <a:sym typeface="Consolas"/>
              </a:rPr>
              <a:t>};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Objects - to strings and back again</a:t>
            </a:r>
            <a:endParaRPr/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139200" y="826200"/>
            <a:ext cx="4693200" cy="3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You can convert objects into strings and back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0" lang="en"/>
              <a:t>Using the </a:t>
            </a:r>
            <a:r>
              <a:rPr lang="en"/>
              <a:t>JSON.stringify</a:t>
            </a:r>
            <a:r>
              <a:rPr b="0" lang="en"/>
              <a:t> function:</a:t>
            </a:r>
            <a:br>
              <a:rPr b="0" lang="en"/>
            </a:br>
            <a:br>
              <a:rPr b="0" lang="en"/>
            </a:br>
            <a:r>
              <a:rPr b="0" lang="en" sz="1200"/>
              <a:t>let str = </a:t>
            </a:r>
            <a:r>
              <a:rPr b="0" lang="en" sz="1200">
                <a:latin typeface="Consolas"/>
                <a:ea typeface="Consolas"/>
                <a:cs typeface="Consolas"/>
                <a:sym typeface="Consolas"/>
              </a:rPr>
              <a:t>JSON.stringify(person);</a:t>
            </a:r>
            <a:br>
              <a:rPr b="0" lang="en" sz="1200">
                <a:latin typeface="Consolas"/>
                <a:ea typeface="Consolas"/>
                <a:cs typeface="Consolas"/>
                <a:sym typeface="Consolas"/>
              </a:rPr>
            </a:br>
            <a:r>
              <a:rPr b="0" lang="en" sz="1200">
                <a:latin typeface="Consolas"/>
                <a:ea typeface="Consolas"/>
                <a:cs typeface="Consolas"/>
                <a:sym typeface="Consolas"/>
              </a:rPr>
              <a:t>str; ⇒ '{"name":"María Lopez","SPIRE":12345678}'</a:t>
            </a:r>
            <a:br>
              <a:rPr b="0" lang="en"/>
            </a:br>
            <a:endParaRPr b="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"/>
              <a:t>Using </a:t>
            </a:r>
            <a:r>
              <a:rPr lang="en"/>
              <a:t>JSON.parse</a:t>
            </a:r>
            <a:r>
              <a:rPr b="0" lang="en"/>
              <a:t> function:</a:t>
            </a:r>
            <a:br>
              <a:rPr b="0" lang="en"/>
            </a:br>
            <a:br>
              <a:rPr b="0" lang="en"/>
            </a:br>
            <a:r>
              <a:rPr b="0" lang="en" sz="1200">
                <a:latin typeface="Consolas"/>
                <a:ea typeface="Consolas"/>
                <a:cs typeface="Consolas"/>
                <a:sym typeface="Consolas"/>
              </a:rPr>
              <a:t>JSON.parse(str) </a:t>
            </a:r>
            <a:br>
              <a:rPr b="0" lang="en" sz="1200">
                <a:latin typeface="Consolas"/>
                <a:ea typeface="Consolas"/>
                <a:cs typeface="Consolas"/>
                <a:sym typeface="Consolas"/>
              </a:rPr>
            </a:br>
            <a:r>
              <a:rPr b="0" lang="en" sz="1200">
                <a:latin typeface="Consolas"/>
                <a:ea typeface="Consolas"/>
                <a:cs typeface="Consolas"/>
                <a:sym typeface="Consolas"/>
              </a:rPr>
              <a:t>    ⇒ {name: 'María Lopez', SPIRE: 12345678}</a:t>
            </a:r>
            <a:endParaRPr b="0"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" name="Google Shape;117;p20"/>
          <p:cNvSpPr txBox="1"/>
          <p:nvPr>
            <p:ph idx="2" type="body"/>
          </p:nvPr>
        </p:nvSpPr>
        <p:spPr>
          <a:xfrm>
            <a:off x="4832400" y="345097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b="0" lang="en"/>
              <a:t>Image from </a:t>
            </a:r>
            <a:r>
              <a:rPr b="0" lang="en" u="sng">
                <a:solidFill>
                  <a:schemeClr val="hlink"/>
                </a:solidFill>
                <a:hlinkClick r:id="rId3"/>
              </a:rPr>
              <a:t>JavaScript Tutor - Visualize JavaScript code execution to learn JavaScript online</a:t>
            </a:r>
            <a:r>
              <a:rPr b="0" lang="en"/>
              <a:t> - great place to try out snippets of JavaScript code!</a:t>
            </a:r>
            <a:endParaRPr b="0"/>
          </a:p>
        </p:txBody>
      </p:sp>
      <p:pic>
        <p:nvPicPr>
          <p:cNvPr id="118" name="Google Shape;11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17825" y="1852613"/>
            <a:ext cx="3629025" cy="14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>
            <p:ph idx="2" type="body"/>
          </p:nvPr>
        </p:nvSpPr>
        <p:spPr>
          <a:xfrm>
            <a:off x="4832400" y="76052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b="0" lang="en">
                <a:latin typeface="Consolas"/>
                <a:ea typeface="Consolas"/>
                <a:cs typeface="Consolas"/>
                <a:sym typeface="Consolas"/>
              </a:rPr>
              <a:t>let person = { </a:t>
            </a:r>
            <a:br>
              <a:rPr b="0" lang="en">
                <a:latin typeface="Consolas"/>
                <a:ea typeface="Consolas"/>
                <a:cs typeface="Consolas"/>
                <a:sym typeface="Consolas"/>
              </a:rPr>
            </a:br>
            <a:r>
              <a:rPr b="0" lang="en">
                <a:latin typeface="Consolas"/>
                <a:ea typeface="Consolas"/>
                <a:cs typeface="Consolas"/>
                <a:sym typeface="Consolas"/>
              </a:rPr>
              <a:t>	'name' : 'María Lopez', </a:t>
            </a:r>
            <a:br>
              <a:rPr b="0" lang="en">
                <a:latin typeface="Consolas"/>
                <a:ea typeface="Consolas"/>
                <a:cs typeface="Consolas"/>
                <a:sym typeface="Consolas"/>
              </a:rPr>
            </a:br>
            <a:r>
              <a:rPr b="0" lang="en">
                <a:latin typeface="Consolas"/>
                <a:ea typeface="Consolas"/>
                <a:cs typeface="Consolas"/>
                <a:sym typeface="Consolas"/>
              </a:rPr>
              <a:t>	'SPIRE' : 12345678 </a:t>
            </a:r>
            <a:br>
              <a:rPr b="0" lang="en">
                <a:latin typeface="Consolas"/>
                <a:ea typeface="Consolas"/>
                <a:cs typeface="Consolas"/>
                <a:sym typeface="Consolas"/>
              </a:rPr>
            </a:br>
            <a:r>
              <a:rPr b="0" lang="en">
                <a:latin typeface="Consolas"/>
                <a:ea typeface="Consolas"/>
                <a:cs typeface="Consolas"/>
                <a:sym typeface="Consolas"/>
              </a:rPr>
              <a:t>};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Objects In-Depth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Properties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Nested Objects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Object Functions / this keyword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Creating objects with </a:t>
            </a:r>
            <a:r>
              <a:rPr b="1" lang="en"/>
              <a:t>new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Characters, ASCII, Unicode (UTF-8)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Browser Debugging</a:t>
            </a:r>
            <a:endParaRPr/>
          </a:p>
        </p:txBody>
      </p:sp>
      <p:sp>
        <p:nvSpPr>
          <p:cNvPr id="125" name="Google Shape;125;p21"/>
          <p:cNvSpPr txBox="1"/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Today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im Richards Styl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A61C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